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69" r:id="rId3"/>
    <p:sldId id="270" r:id="rId4"/>
    <p:sldId id="271" r:id="rId5"/>
    <p:sldId id="272" r:id="rId6"/>
    <p:sldId id="27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2C74"/>
    <a:srgbClr val="0054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105" d="100"/>
          <a:sy n="105" d="100"/>
        </p:scale>
        <p:origin x="834"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710967-1E5B-43B6-B85D-20F6352BEE5A}" type="datetimeFigureOut">
              <a:rPr lang="en-GB" smtClean="0"/>
              <a:t>21/01/2020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A029CD-1101-4281-892E-64017A763284}" type="slidenum">
              <a:rPr lang="en-GB" smtClean="0"/>
              <a:t>‹#›</a:t>
            </a:fld>
            <a:endParaRPr lang="en-GB"/>
          </a:p>
        </p:txBody>
      </p:sp>
    </p:spTree>
    <p:extLst>
      <p:ext uri="{BB962C8B-B14F-4D97-AF65-F5344CB8AC3E}">
        <p14:creationId xmlns:p14="http://schemas.microsoft.com/office/powerpoint/2010/main" val="4042556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is</a:t>
            </a:r>
            <a:r>
              <a:rPr lang="en-GB" baseline="0" dirty="0" smtClean="0"/>
              <a:t> </a:t>
            </a:r>
            <a:r>
              <a:rPr lang="en-GB" dirty="0" smtClean="0"/>
              <a:t>mental health?</a:t>
            </a:r>
          </a:p>
          <a:p>
            <a:r>
              <a:rPr lang="en-GB" dirty="0" smtClean="0"/>
              <a:t>Write in groups</a:t>
            </a:r>
            <a:r>
              <a:rPr lang="en-GB" baseline="0" dirty="0" smtClean="0"/>
              <a:t> anything you know.  Words, thoughts.  No wrong/bad ideas.</a:t>
            </a:r>
          </a:p>
          <a:p>
            <a:r>
              <a:rPr lang="en-GB" baseline="0" dirty="0" smtClean="0"/>
              <a:t>We all have Mental health just as we all have Physical health</a:t>
            </a:r>
            <a:endParaRPr lang="en-GB" dirty="0"/>
          </a:p>
        </p:txBody>
      </p:sp>
      <p:sp>
        <p:nvSpPr>
          <p:cNvPr id="4" name="Slide Number Placeholder 3"/>
          <p:cNvSpPr>
            <a:spLocks noGrp="1"/>
          </p:cNvSpPr>
          <p:nvPr>
            <p:ph type="sldNum" sz="quarter" idx="10"/>
          </p:nvPr>
        </p:nvSpPr>
        <p:spPr/>
        <p:txBody>
          <a:bodyPr/>
          <a:lstStyle/>
          <a:p>
            <a:fld id="{1EA029CD-1101-4281-892E-64017A763284}" type="slidenum">
              <a:rPr lang="en-GB" smtClean="0"/>
              <a:t>1</a:t>
            </a:fld>
            <a:endParaRPr lang="en-GB"/>
          </a:p>
        </p:txBody>
      </p:sp>
    </p:spTree>
    <p:extLst>
      <p:ext uri="{BB962C8B-B14F-4D97-AF65-F5344CB8AC3E}">
        <p14:creationId xmlns:p14="http://schemas.microsoft.com/office/powerpoint/2010/main" val="670802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 You cant catch a MH illness like you can catch a cold BUT spending long</a:t>
            </a:r>
            <a:r>
              <a:rPr lang="en-GB" baseline="0" dirty="0" smtClean="0"/>
              <a:t> periods of time with someone who is experiencing poor mental health can affect your mood.  Important you recognise how you are feeling each day.  You need to look after your mental health just like you look after your physical health.</a:t>
            </a:r>
          </a:p>
          <a:p>
            <a:r>
              <a:rPr lang="en-GB" baseline="0" dirty="0" smtClean="0"/>
              <a:t>How do you look after your Physical health?  Dentist, exercise, diet.  Keep this in mind and we will come back to how to protect our mental health.</a:t>
            </a:r>
          </a:p>
          <a:p>
            <a:r>
              <a:rPr lang="en-GB" baseline="0" dirty="0" smtClean="0"/>
              <a:t>2) True, some research suggests this may be more- 1 in 8.  Demonstrate with children holding up faces to visually show 1 in 10.</a:t>
            </a:r>
          </a:p>
          <a:p>
            <a:r>
              <a:rPr lang="en-GB" baseline="0" dirty="0" smtClean="0"/>
              <a:t>3) FALSE.  Just as common in boys as in girls.  Difficulty is boys show it in different ways, not so good at talking about it.</a:t>
            </a:r>
          </a:p>
          <a:p>
            <a:r>
              <a:rPr lang="en-GB" baseline="0" dirty="0" smtClean="0"/>
              <a:t>4) Whole group stand up.  In their heads think of a number of how they are feeling right now. 1 being not happy 10 being fantastic.  Instruct a series of on the spot activities for 5 minutes </a:t>
            </a:r>
            <a:r>
              <a:rPr lang="en-GB" baseline="0" dirty="0" err="1" smtClean="0"/>
              <a:t>eg</a:t>
            </a:r>
            <a:r>
              <a:rPr lang="en-GB" baseline="0" dirty="0" smtClean="0"/>
              <a:t>.  Star jumps, squats, arm punches (have music as background).  After 5 minutes ask group to re scale how they are feeling.  How many have a higher number now?</a:t>
            </a:r>
          </a:p>
          <a:p>
            <a:r>
              <a:rPr lang="en-GB" baseline="0" dirty="0" smtClean="0"/>
              <a:t>5 ) TRUE.  Often the best response is to listen.  We have 2 ears and one mouth.  Listen and then act.  </a:t>
            </a:r>
          </a:p>
          <a:p>
            <a:r>
              <a:rPr lang="en-GB" baseline="0" dirty="0" smtClean="0"/>
              <a:t>Demonstrate good listening skills.  Ask for a volunteer to come to the front.  Ask them to start telling you about themselves, family, where they live etc.  As they speak make it clear you are not listening- get name wrong, look at phone, talk to someone else.  Ask group for feedback.  Was a being a good listener?  Why?  What should I have done?  Re demonstrate.</a:t>
            </a:r>
          </a:p>
          <a:p>
            <a:r>
              <a:rPr lang="en-GB" baseline="0" dirty="0" smtClean="0"/>
              <a:t>6) TRUE.  Anxiety is normal.  We need Anxiety to survive and keep us safe.  It is our bodies clever way of making us feel uncomfortable, maybe butterflies in the stomach, feeling sick, dry throat.  Hey, take notice.   Fight or Flight.  Think of the caveperson in a cave and a lion enters.  Do you run from it, or fight it.</a:t>
            </a:r>
            <a:endParaRPr lang="en-GB" dirty="0" smtClean="0"/>
          </a:p>
        </p:txBody>
      </p:sp>
      <p:sp>
        <p:nvSpPr>
          <p:cNvPr id="4" name="Slide Number Placeholder 3"/>
          <p:cNvSpPr>
            <a:spLocks noGrp="1"/>
          </p:cNvSpPr>
          <p:nvPr>
            <p:ph type="sldNum" sz="quarter" idx="10"/>
          </p:nvPr>
        </p:nvSpPr>
        <p:spPr/>
        <p:txBody>
          <a:bodyPr/>
          <a:lstStyle/>
          <a:p>
            <a:fld id="{1EA029CD-1101-4281-892E-64017A763284}" type="slidenum">
              <a:rPr lang="en-GB" smtClean="0"/>
              <a:t>3</a:t>
            </a:fld>
            <a:endParaRPr lang="en-GB"/>
          </a:p>
        </p:txBody>
      </p:sp>
    </p:spTree>
    <p:extLst>
      <p:ext uri="{BB962C8B-B14F-4D97-AF65-F5344CB8AC3E}">
        <p14:creationId xmlns:p14="http://schemas.microsoft.com/office/powerpoint/2010/main" val="397349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Sometimes things happen in our lives and our emotions get a little bit too stirred up.  Swirl bottle.  Show film.</a:t>
            </a:r>
          </a:p>
        </p:txBody>
      </p:sp>
      <p:sp>
        <p:nvSpPr>
          <p:cNvPr id="4" name="Slide Number Placeholder 3"/>
          <p:cNvSpPr>
            <a:spLocks noGrp="1"/>
          </p:cNvSpPr>
          <p:nvPr>
            <p:ph type="sldNum" sz="quarter" idx="10"/>
          </p:nvPr>
        </p:nvSpPr>
        <p:spPr/>
        <p:txBody>
          <a:bodyPr/>
          <a:lstStyle/>
          <a:p>
            <a:fld id="{1EA029CD-1101-4281-892E-64017A763284}" type="slidenum">
              <a:rPr lang="en-GB" smtClean="0"/>
              <a:t>5</a:t>
            </a:fld>
            <a:endParaRPr lang="en-GB"/>
          </a:p>
        </p:txBody>
      </p:sp>
    </p:spTree>
    <p:extLst>
      <p:ext uri="{BB962C8B-B14F-4D97-AF65-F5344CB8AC3E}">
        <p14:creationId xmlns:p14="http://schemas.microsoft.com/office/powerpoint/2010/main" val="1078328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can happen when we get really excited, unhappy, angry.</a:t>
            </a:r>
          </a:p>
          <a:p>
            <a:r>
              <a:rPr lang="en-GB" dirty="0" smtClean="0"/>
              <a:t>The cat is not happy with too much emotion. </a:t>
            </a:r>
          </a:p>
          <a:p>
            <a:r>
              <a:rPr lang="en-GB" dirty="0" smtClean="0"/>
              <a:t>The owl flies away because the strong emotions are too much for it .</a:t>
            </a:r>
            <a:r>
              <a:rPr lang="en-GB" baseline="0" dirty="0" smtClean="0"/>
              <a:t> It is finding it too hard to make decisions, things can become bigger than they should, sometimes over react.  The owl has stopped talking to the cat.  Our calm, thinking brain has left us.</a:t>
            </a:r>
          </a:p>
          <a:p>
            <a:r>
              <a:rPr lang="en-GB" baseline="0" dirty="0" smtClean="0"/>
              <a:t>Cortisol is now flooding the brain, too much so the cat is getting stressed.</a:t>
            </a:r>
          </a:p>
          <a:p>
            <a:endParaRPr lang="en-GB" baseline="0" dirty="0" smtClean="0"/>
          </a:p>
          <a:p>
            <a:r>
              <a:rPr lang="en-GB" baseline="0" dirty="0" smtClean="0"/>
              <a:t>We want a healthy brain that manages when things in life go up and down.  Demonstrate healthy and stressed brain with hand.</a:t>
            </a:r>
            <a:endParaRPr lang="en-GB" dirty="0" smtClean="0"/>
          </a:p>
          <a:p>
            <a:endParaRPr lang="en-GB" dirty="0" smtClean="0"/>
          </a:p>
          <a:p>
            <a:r>
              <a:rPr lang="en-GB" sz="1200" dirty="0" smtClean="0"/>
              <a:t>Stress bucket. Demonstrate visually (balls and bucket.  Children write things that make them stressed on balls).</a:t>
            </a:r>
            <a:br>
              <a:rPr lang="en-GB" sz="1200" dirty="0" smtClean="0"/>
            </a:br>
            <a:r>
              <a:rPr lang="en-GB" sz="1200" dirty="0" smtClean="0"/>
              <a:t>In groups things they can/cant control. Sort via </a:t>
            </a:r>
            <a:r>
              <a:rPr lang="en-GB" sz="1200" dirty="0" err="1" smtClean="0"/>
              <a:t>hoola</a:t>
            </a:r>
            <a:r>
              <a:rPr lang="en-GB" sz="1200" dirty="0" smtClean="0"/>
              <a:t> hoops.</a:t>
            </a:r>
            <a:br>
              <a:rPr lang="en-GB" sz="1200" dirty="0" smtClean="0"/>
            </a:br>
            <a:r>
              <a:rPr lang="en-GB" dirty="0" smtClean="0"/>
              <a:t>Demonstrate with volunteers writing on balls what causes a YP to feel stressed,</a:t>
            </a:r>
            <a:r>
              <a:rPr lang="en-GB" baseline="0" dirty="0" smtClean="0"/>
              <a:t> bucket becomes fuller, overflows.  Sort into hula hoops things a YP can cant control.</a:t>
            </a:r>
          </a:p>
          <a:p>
            <a:r>
              <a:rPr lang="en-GB" baseline="0" dirty="0" smtClean="0"/>
              <a:t>Individuals do own stress bucket.  </a:t>
            </a:r>
          </a:p>
          <a:p>
            <a:r>
              <a:rPr lang="en-GB" baseline="0" dirty="0" smtClean="0"/>
              <a:t>Circle things can  control</a:t>
            </a:r>
          </a:p>
          <a:p>
            <a:endParaRPr lang="en-GB" baseline="0" dirty="0" smtClean="0"/>
          </a:p>
          <a:p>
            <a:r>
              <a:rPr lang="en-GB" baseline="0" dirty="0" smtClean="0"/>
              <a:t>What can help?  What changes can they make to their life.  Think back to how we look after our physical health.  What can you do look after their mental health? </a:t>
            </a:r>
          </a:p>
          <a:p>
            <a:r>
              <a:rPr lang="en-GB" baseline="0" dirty="0" smtClean="0"/>
              <a:t>Being with friends, sport, talking, hobbies.</a:t>
            </a:r>
          </a:p>
          <a:p>
            <a:endParaRPr lang="en-GB" baseline="0" dirty="0" smtClean="0"/>
          </a:p>
          <a:p>
            <a:r>
              <a:rPr lang="en-GB" sz="1200" dirty="0" smtClean="0"/>
              <a:t>Calming techniques. </a:t>
            </a:r>
            <a:endParaRPr lang="en-GB" baseline="0" dirty="0" smtClean="0"/>
          </a:p>
        </p:txBody>
      </p:sp>
      <p:sp>
        <p:nvSpPr>
          <p:cNvPr id="4" name="Slide Number Placeholder 3"/>
          <p:cNvSpPr>
            <a:spLocks noGrp="1"/>
          </p:cNvSpPr>
          <p:nvPr>
            <p:ph type="sldNum" sz="quarter" idx="10"/>
          </p:nvPr>
        </p:nvSpPr>
        <p:spPr/>
        <p:txBody>
          <a:bodyPr/>
          <a:lstStyle/>
          <a:p>
            <a:fld id="{1EA029CD-1101-4281-892E-64017A763284}" type="slidenum">
              <a:rPr lang="en-GB" smtClean="0"/>
              <a:t>6</a:t>
            </a:fld>
            <a:endParaRPr lang="en-GB"/>
          </a:p>
        </p:txBody>
      </p:sp>
    </p:spTree>
    <p:extLst>
      <p:ext uri="{BB962C8B-B14F-4D97-AF65-F5344CB8AC3E}">
        <p14:creationId xmlns:p14="http://schemas.microsoft.com/office/powerpoint/2010/main" val="3348333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Write in groups</a:t>
            </a:r>
            <a:r>
              <a:rPr lang="en-GB" baseline="0" dirty="0" smtClean="0"/>
              <a:t> anything you now know.  Words, thoughts.  No wrong/bad ideas. Cross out anything you no longer agree with/think.</a:t>
            </a:r>
            <a:endParaRPr lang="en-GB" dirty="0"/>
          </a:p>
        </p:txBody>
      </p:sp>
      <p:sp>
        <p:nvSpPr>
          <p:cNvPr id="4" name="Slide Number Placeholder 3"/>
          <p:cNvSpPr>
            <a:spLocks noGrp="1"/>
          </p:cNvSpPr>
          <p:nvPr>
            <p:ph type="sldNum" sz="quarter" idx="10"/>
          </p:nvPr>
        </p:nvSpPr>
        <p:spPr/>
        <p:txBody>
          <a:bodyPr/>
          <a:lstStyle/>
          <a:p>
            <a:fld id="{1EA029CD-1101-4281-892E-64017A763284}" type="slidenum">
              <a:rPr lang="en-GB" smtClean="0"/>
              <a:t>7</a:t>
            </a:fld>
            <a:endParaRPr lang="en-GB"/>
          </a:p>
        </p:txBody>
      </p:sp>
    </p:spTree>
    <p:extLst>
      <p:ext uri="{BB962C8B-B14F-4D97-AF65-F5344CB8AC3E}">
        <p14:creationId xmlns:p14="http://schemas.microsoft.com/office/powerpoint/2010/main" val="911054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14A89C8-C850-467B-9AD7-536593755DE3}" type="datetimeFigureOut">
              <a:rPr lang="en-GB" smtClean="0"/>
              <a:t>21/01/2020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190136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4A89C8-C850-467B-9AD7-536593755DE3}" type="datetimeFigureOut">
              <a:rPr lang="en-GB" smtClean="0"/>
              <a:t>21/01/2020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4143981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4A89C8-C850-467B-9AD7-536593755DE3}" type="datetimeFigureOut">
              <a:rPr lang="en-GB" smtClean="0"/>
              <a:t>21/01/2020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2803194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4A89C8-C850-467B-9AD7-536593755DE3}" type="datetimeFigureOut">
              <a:rPr lang="en-GB" smtClean="0"/>
              <a:t>21/01/2020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2808442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14A89C8-C850-467B-9AD7-536593755DE3}" type="datetimeFigureOut">
              <a:rPr lang="en-GB" smtClean="0"/>
              <a:t>21/01/2020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322743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14A89C8-C850-467B-9AD7-536593755DE3}" type="datetimeFigureOut">
              <a:rPr lang="en-GB" smtClean="0"/>
              <a:t>21/01/2020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3713438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14A89C8-C850-467B-9AD7-536593755DE3}" type="datetimeFigureOut">
              <a:rPr lang="en-GB" smtClean="0"/>
              <a:t>21/01/2020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3528224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14A89C8-C850-467B-9AD7-536593755DE3}" type="datetimeFigureOut">
              <a:rPr lang="en-GB" smtClean="0"/>
              <a:t>21/01/2020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1617413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4A89C8-C850-467B-9AD7-536593755DE3}" type="datetimeFigureOut">
              <a:rPr lang="en-GB" smtClean="0"/>
              <a:t>21/01/2020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489617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14A89C8-C850-467B-9AD7-536593755DE3}" type="datetimeFigureOut">
              <a:rPr lang="en-GB" smtClean="0"/>
              <a:t>21/01/2020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3113767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14A89C8-C850-467B-9AD7-536593755DE3}" type="datetimeFigureOut">
              <a:rPr lang="en-GB" smtClean="0"/>
              <a:t>21/01/2020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2A70CB-265F-4EB2-847F-268F840A5151}" type="slidenum">
              <a:rPr lang="en-GB" smtClean="0"/>
              <a:t>‹#›</a:t>
            </a:fld>
            <a:endParaRPr lang="en-GB"/>
          </a:p>
        </p:txBody>
      </p:sp>
    </p:spTree>
    <p:extLst>
      <p:ext uri="{BB962C8B-B14F-4D97-AF65-F5344CB8AC3E}">
        <p14:creationId xmlns:p14="http://schemas.microsoft.com/office/powerpoint/2010/main" val="652203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4A89C8-C850-467B-9AD7-536593755DE3}" type="datetimeFigureOut">
              <a:rPr lang="en-GB" smtClean="0"/>
              <a:t>21/01/2020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2A70CB-265F-4EB2-847F-268F840A5151}" type="slidenum">
              <a:rPr lang="en-GB" smtClean="0"/>
              <a:t>‹#›</a:t>
            </a:fld>
            <a:endParaRPr lang="en-GB"/>
          </a:p>
        </p:txBody>
      </p:sp>
    </p:spTree>
    <p:extLst>
      <p:ext uri="{BB962C8B-B14F-4D97-AF65-F5344CB8AC3E}">
        <p14:creationId xmlns:p14="http://schemas.microsoft.com/office/powerpoint/2010/main" val="3654571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2ahUKEwj-yumts4bfAhUQyYUKHUnGDOsQjRx6BAgBEAU&amp;url=https://www.pexels.com/search/brick%20wall/&amp;psig=AOvVaw1-6UGnQikElyXGP6sIuIuN&amp;ust=1544020668466858"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CtiO3aF79cU" TargetMode="External"/><Relationship Id="rId5" Type="http://schemas.openxmlformats.org/officeDocument/2006/relationships/image" Target="../media/image15.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2.jpe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2ahUKEwj-yumts4bfAhUQyYUKHUnGDOsQjRx6BAgBEAU&amp;url=https://www.pexels.com/search/brick%20wall/&amp;psig=AOvVaw1-6UGnQikElyXGP6sIuIuN&amp;ust=1544020668466858"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brick wall">
            <a:hlinkClick r:id="rId3"/>
          </p:cNvPr>
          <p:cNvSpPr>
            <a:spLocks noChangeAspect="1" noChangeArrowheads="1"/>
          </p:cNvSpPr>
          <p:nvPr/>
        </p:nvSpPr>
        <p:spPr bwMode="auto">
          <a:xfrm>
            <a:off x="134938" y="-830263"/>
            <a:ext cx="2619375"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51017"/>
            <a:ext cx="12305210" cy="7487263"/>
          </a:xfrm>
          <a:prstGeom prst="rect">
            <a:avLst/>
          </a:prstGeom>
        </p:spPr>
      </p:pic>
    </p:spTree>
    <p:extLst>
      <p:ext uri="{BB962C8B-B14F-4D97-AF65-F5344CB8AC3E}">
        <p14:creationId xmlns:p14="http://schemas.microsoft.com/office/powerpoint/2010/main" val="3455849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688920"/>
            <a:ext cx="3840480" cy="1042228"/>
          </a:xfrm>
          <a:prstGeom prst="rect">
            <a:avLst/>
          </a:prstGeom>
        </p:spPr>
      </p:pic>
      <p:cxnSp>
        <p:nvCxnSpPr>
          <p:cNvPr id="4" name="Straight Connector 3"/>
          <p:cNvCxnSpPr/>
          <p:nvPr/>
        </p:nvCxnSpPr>
        <p:spPr>
          <a:xfrm>
            <a:off x="0" y="5550946"/>
            <a:ext cx="12192000" cy="43030"/>
          </a:xfrm>
          <a:prstGeom prst="line">
            <a:avLst/>
          </a:prstGeom>
          <a:ln w="25400">
            <a:solidFill>
              <a:srgbClr val="00548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356045" y="387549"/>
            <a:ext cx="2225944" cy="1754326"/>
          </a:xfrm>
          <a:prstGeom prst="rect">
            <a:avLst/>
          </a:prstGeom>
          <a:noFill/>
        </p:spPr>
        <p:txBody>
          <a:bodyPr wrap="square" rtlCol="0">
            <a:spAutoFit/>
          </a:bodyPr>
          <a:lstStyle/>
          <a:p>
            <a:pPr algn="ctr"/>
            <a:r>
              <a:rPr lang="en-GB" sz="3600" dirty="0" smtClean="0">
                <a:solidFill>
                  <a:srgbClr val="005480"/>
                </a:solidFill>
              </a:rPr>
              <a:t>Poor physical health</a:t>
            </a:r>
            <a:endParaRPr lang="en-GB" sz="3600" dirty="0">
              <a:solidFill>
                <a:srgbClr val="005480"/>
              </a:solidFill>
            </a:endParaRPr>
          </a:p>
        </p:txBody>
      </p:sp>
      <p:sp>
        <p:nvSpPr>
          <p:cNvPr id="6" name="TextBox 5"/>
          <p:cNvSpPr txBox="1"/>
          <p:nvPr/>
        </p:nvSpPr>
        <p:spPr>
          <a:xfrm>
            <a:off x="2016610" y="2300937"/>
            <a:ext cx="2248212" cy="1754326"/>
          </a:xfrm>
          <a:prstGeom prst="rect">
            <a:avLst/>
          </a:prstGeom>
          <a:noFill/>
        </p:spPr>
        <p:txBody>
          <a:bodyPr wrap="square" rtlCol="0">
            <a:spAutoFit/>
          </a:bodyPr>
          <a:lstStyle/>
          <a:p>
            <a:pPr algn="ctr"/>
            <a:r>
              <a:rPr lang="en-GB" sz="3600" dirty="0" smtClean="0">
                <a:solidFill>
                  <a:srgbClr val="005480"/>
                </a:solidFill>
              </a:rPr>
              <a:t>Poor mental health</a:t>
            </a:r>
            <a:endParaRPr lang="en-GB" sz="3600" dirty="0">
              <a:solidFill>
                <a:srgbClr val="005480"/>
              </a:solidFill>
            </a:endParaRPr>
          </a:p>
        </p:txBody>
      </p:sp>
      <p:sp>
        <p:nvSpPr>
          <p:cNvPr id="7" name="TextBox 6"/>
          <p:cNvSpPr txBox="1"/>
          <p:nvPr/>
        </p:nvSpPr>
        <p:spPr>
          <a:xfrm>
            <a:off x="8487108" y="387549"/>
            <a:ext cx="2292423" cy="1754326"/>
          </a:xfrm>
          <a:prstGeom prst="rect">
            <a:avLst/>
          </a:prstGeom>
          <a:noFill/>
        </p:spPr>
        <p:txBody>
          <a:bodyPr wrap="square" rtlCol="0">
            <a:spAutoFit/>
          </a:bodyPr>
          <a:lstStyle/>
          <a:p>
            <a:pPr algn="ctr"/>
            <a:r>
              <a:rPr lang="en-GB" sz="3600" dirty="0" smtClean="0">
                <a:solidFill>
                  <a:srgbClr val="005480"/>
                </a:solidFill>
              </a:rPr>
              <a:t>Good physical health</a:t>
            </a:r>
            <a:endParaRPr lang="en-GB" sz="3600" dirty="0">
              <a:solidFill>
                <a:srgbClr val="005480"/>
              </a:solidFill>
            </a:endParaRPr>
          </a:p>
        </p:txBody>
      </p:sp>
      <p:sp>
        <p:nvSpPr>
          <p:cNvPr id="8" name="TextBox 7"/>
          <p:cNvSpPr txBox="1"/>
          <p:nvPr/>
        </p:nvSpPr>
        <p:spPr>
          <a:xfrm>
            <a:off x="8031521" y="2300937"/>
            <a:ext cx="2152942" cy="1754326"/>
          </a:xfrm>
          <a:prstGeom prst="rect">
            <a:avLst/>
          </a:prstGeom>
          <a:noFill/>
        </p:spPr>
        <p:txBody>
          <a:bodyPr wrap="square" rtlCol="0">
            <a:spAutoFit/>
          </a:bodyPr>
          <a:lstStyle/>
          <a:p>
            <a:pPr algn="ctr"/>
            <a:r>
              <a:rPr lang="en-GB" sz="3600" dirty="0" smtClean="0">
                <a:solidFill>
                  <a:srgbClr val="005480"/>
                </a:solidFill>
              </a:rPr>
              <a:t>Good mental health</a:t>
            </a:r>
            <a:endParaRPr lang="en-GB" sz="3600" dirty="0">
              <a:solidFill>
                <a:srgbClr val="005480"/>
              </a:solidFill>
            </a:endParaRPr>
          </a:p>
        </p:txBody>
      </p:sp>
      <p:cxnSp>
        <p:nvCxnSpPr>
          <p:cNvPr id="10" name="Straight Arrow Connector 9"/>
          <p:cNvCxnSpPr/>
          <p:nvPr/>
        </p:nvCxnSpPr>
        <p:spPr>
          <a:xfrm>
            <a:off x="3410174" y="1264712"/>
            <a:ext cx="5346551" cy="0"/>
          </a:xfrm>
          <a:prstGeom prst="straightConnector1">
            <a:avLst/>
          </a:prstGeom>
          <a:ln w="228600">
            <a:solidFill>
              <a:srgbClr val="EE2C74"/>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884688" y="3124533"/>
            <a:ext cx="4423184" cy="21835"/>
          </a:xfrm>
          <a:prstGeom prst="straightConnector1">
            <a:avLst/>
          </a:prstGeom>
          <a:ln w="228600">
            <a:solidFill>
              <a:srgbClr val="EE2C74"/>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4942" y="3347875"/>
            <a:ext cx="2078694" cy="2183502"/>
          </a:xfrm>
          <a:prstGeom prst="rect">
            <a:avLst/>
          </a:prstGeom>
        </p:spPr>
      </p:pic>
      <p:sp>
        <p:nvSpPr>
          <p:cNvPr id="13" name="TextBox 12"/>
          <p:cNvSpPr txBox="1"/>
          <p:nvPr/>
        </p:nvSpPr>
        <p:spPr>
          <a:xfrm>
            <a:off x="5504329" y="3840955"/>
            <a:ext cx="1369807" cy="1200329"/>
          </a:xfrm>
          <a:prstGeom prst="rect">
            <a:avLst/>
          </a:prstGeom>
          <a:noFill/>
        </p:spPr>
        <p:txBody>
          <a:bodyPr wrap="square" rtlCol="0">
            <a:spAutoFit/>
          </a:bodyPr>
          <a:lstStyle/>
          <a:p>
            <a:pPr algn="ctr"/>
            <a:r>
              <a:rPr lang="en-GB" dirty="0" smtClean="0">
                <a:solidFill>
                  <a:srgbClr val="005480"/>
                </a:solidFill>
              </a:rPr>
              <a:t>Diagnosed mental health illness</a:t>
            </a:r>
            <a:endParaRPr lang="en-GB" dirty="0">
              <a:solidFill>
                <a:srgbClr val="005480"/>
              </a:solidFill>
            </a:endParaRP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1470" y="1702497"/>
            <a:ext cx="4765638" cy="986487"/>
          </a:xfrm>
          <a:prstGeom prst="rect">
            <a:avLst/>
          </a:prstGeom>
        </p:spPr>
      </p:pic>
    </p:spTree>
    <p:extLst>
      <p:ext uri="{BB962C8B-B14F-4D97-AF65-F5344CB8AC3E}">
        <p14:creationId xmlns:p14="http://schemas.microsoft.com/office/powerpoint/2010/main" val="31237860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688920"/>
            <a:ext cx="3840480" cy="1042228"/>
          </a:xfrm>
          <a:prstGeom prst="rect">
            <a:avLst/>
          </a:prstGeom>
        </p:spPr>
      </p:pic>
      <p:cxnSp>
        <p:nvCxnSpPr>
          <p:cNvPr id="4" name="Straight Connector 3"/>
          <p:cNvCxnSpPr/>
          <p:nvPr/>
        </p:nvCxnSpPr>
        <p:spPr>
          <a:xfrm>
            <a:off x="0" y="5550946"/>
            <a:ext cx="12192000" cy="43030"/>
          </a:xfrm>
          <a:prstGeom prst="line">
            <a:avLst/>
          </a:prstGeom>
          <a:ln w="25400">
            <a:solidFill>
              <a:srgbClr val="00548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252856" y="311972"/>
            <a:ext cx="4322782" cy="707886"/>
          </a:xfrm>
          <a:prstGeom prst="rect">
            <a:avLst/>
          </a:prstGeom>
          <a:noFill/>
        </p:spPr>
        <p:txBody>
          <a:bodyPr wrap="square" rtlCol="0">
            <a:spAutoFit/>
          </a:bodyPr>
          <a:lstStyle/>
          <a:p>
            <a:r>
              <a:rPr lang="en-GB" sz="4000" b="1" dirty="0" smtClean="0">
                <a:solidFill>
                  <a:srgbClr val="005480"/>
                </a:solidFill>
              </a:rPr>
              <a:t>True or false quiz</a:t>
            </a:r>
            <a:endParaRPr lang="en-GB" sz="4000" b="1" dirty="0">
              <a:solidFill>
                <a:srgbClr val="005480"/>
              </a:solidFill>
            </a:endParaRPr>
          </a:p>
        </p:txBody>
      </p:sp>
      <p:sp>
        <p:nvSpPr>
          <p:cNvPr id="8" name="TextBox 7"/>
          <p:cNvSpPr txBox="1"/>
          <p:nvPr/>
        </p:nvSpPr>
        <p:spPr>
          <a:xfrm>
            <a:off x="627527" y="1826605"/>
            <a:ext cx="11239949" cy="523220"/>
          </a:xfrm>
          <a:prstGeom prst="rect">
            <a:avLst/>
          </a:prstGeom>
          <a:noFill/>
        </p:spPr>
        <p:txBody>
          <a:bodyPr wrap="square" rtlCol="0">
            <a:spAutoFit/>
          </a:bodyPr>
          <a:lstStyle/>
          <a:p>
            <a:r>
              <a:rPr lang="en-GB" sz="2800" dirty="0">
                <a:solidFill>
                  <a:srgbClr val="005480"/>
                </a:solidFill>
              </a:rPr>
              <a:t>One in 10 children will experience mental health problems.</a:t>
            </a:r>
          </a:p>
        </p:txBody>
      </p:sp>
      <p:sp>
        <p:nvSpPr>
          <p:cNvPr id="14" name="TextBox 13"/>
          <p:cNvSpPr txBox="1"/>
          <p:nvPr/>
        </p:nvSpPr>
        <p:spPr>
          <a:xfrm>
            <a:off x="627528" y="1208441"/>
            <a:ext cx="11239949" cy="523220"/>
          </a:xfrm>
          <a:prstGeom prst="rect">
            <a:avLst/>
          </a:prstGeom>
          <a:noFill/>
        </p:spPr>
        <p:txBody>
          <a:bodyPr wrap="square" rtlCol="0">
            <a:spAutoFit/>
          </a:bodyPr>
          <a:lstStyle/>
          <a:p>
            <a:r>
              <a:rPr lang="en-GB" sz="2800" dirty="0">
                <a:solidFill>
                  <a:srgbClr val="005480"/>
                </a:solidFill>
              </a:rPr>
              <a:t>Mental Health illnesses are contagious.</a:t>
            </a:r>
          </a:p>
        </p:txBody>
      </p:sp>
      <p:sp>
        <p:nvSpPr>
          <p:cNvPr id="16" name="TextBox 15"/>
          <p:cNvSpPr txBox="1"/>
          <p:nvPr/>
        </p:nvSpPr>
        <p:spPr>
          <a:xfrm>
            <a:off x="627526" y="2444769"/>
            <a:ext cx="11239949" cy="523220"/>
          </a:xfrm>
          <a:prstGeom prst="rect">
            <a:avLst/>
          </a:prstGeom>
          <a:noFill/>
        </p:spPr>
        <p:txBody>
          <a:bodyPr wrap="square" rtlCol="0">
            <a:spAutoFit/>
          </a:bodyPr>
          <a:lstStyle/>
          <a:p>
            <a:r>
              <a:rPr lang="en-GB" sz="2800" dirty="0">
                <a:solidFill>
                  <a:srgbClr val="005480"/>
                </a:solidFill>
              </a:rPr>
              <a:t>Only females can have a mental health illness. </a:t>
            </a:r>
          </a:p>
        </p:txBody>
      </p:sp>
      <p:sp>
        <p:nvSpPr>
          <p:cNvPr id="17" name="TextBox 16"/>
          <p:cNvSpPr txBox="1"/>
          <p:nvPr/>
        </p:nvSpPr>
        <p:spPr>
          <a:xfrm>
            <a:off x="627525" y="3062933"/>
            <a:ext cx="11239949" cy="523220"/>
          </a:xfrm>
          <a:prstGeom prst="rect">
            <a:avLst/>
          </a:prstGeom>
          <a:noFill/>
        </p:spPr>
        <p:txBody>
          <a:bodyPr wrap="square" rtlCol="0">
            <a:spAutoFit/>
          </a:bodyPr>
          <a:lstStyle/>
          <a:p>
            <a:r>
              <a:rPr lang="en-GB" sz="2800" dirty="0">
                <a:solidFill>
                  <a:srgbClr val="005480"/>
                </a:solidFill>
              </a:rPr>
              <a:t>Physical exercise can improve your mental health.</a:t>
            </a:r>
          </a:p>
        </p:txBody>
      </p:sp>
      <p:sp>
        <p:nvSpPr>
          <p:cNvPr id="18" name="TextBox 17"/>
          <p:cNvSpPr txBox="1"/>
          <p:nvPr/>
        </p:nvSpPr>
        <p:spPr>
          <a:xfrm>
            <a:off x="627524" y="3681097"/>
            <a:ext cx="11239949" cy="523220"/>
          </a:xfrm>
          <a:prstGeom prst="rect">
            <a:avLst/>
          </a:prstGeom>
          <a:noFill/>
        </p:spPr>
        <p:txBody>
          <a:bodyPr wrap="square" rtlCol="0">
            <a:spAutoFit/>
          </a:bodyPr>
          <a:lstStyle/>
          <a:p>
            <a:r>
              <a:rPr lang="en-GB" sz="2800" dirty="0">
                <a:solidFill>
                  <a:srgbClr val="005480"/>
                </a:solidFill>
              </a:rPr>
              <a:t>Listening to someone can improve their mental health.</a:t>
            </a:r>
          </a:p>
        </p:txBody>
      </p:sp>
      <p:sp>
        <p:nvSpPr>
          <p:cNvPr id="19" name="TextBox 18"/>
          <p:cNvSpPr txBox="1"/>
          <p:nvPr/>
        </p:nvSpPr>
        <p:spPr>
          <a:xfrm>
            <a:off x="627523" y="4299261"/>
            <a:ext cx="11239949" cy="523220"/>
          </a:xfrm>
          <a:prstGeom prst="rect">
            <a:avLst/>
          </a:prstGeom>
          <a:noFill/>
        </p:spPr>
        <p:txBody>
          <a:bodyPr wrap="square" rtlCol="0">
            <a:spAutoFit/>
          </a:bodyPr>
          <a:lstStyle/>
          <a:p>
            <a:r>
              <a:rPr lang="en-GB" sz="2800" dirty="0">
                <a:solidFill>
                  <a:srgbClr val="005480"/>
                </a:solidFill>
              </a:rPr>
              <a:t>We all have </a:t>
            </a:r>
            <a:r>
              <a:rPr lang="en-GB" sz="2800" dirty="0" smtClean="0">
                <a:solidFill>
                  <a:srgbClr val="005480"/>
                </a:solidFill>
              </a:rPr>
              <a:t>Anxiety.</a:t>
            </a:r>
            <a:endParaRPr lang="en-GB" sz="2800" dirty="0">
              <a:solidFill>
                <a:srgbClr val="005480"/>
              </a:solidFill>
            </a:endParaRPr>
          </a:p>
        </p:txBody>
      </p:sp>
    </p:spTree>
    <p:extLst>
      <p:ext uri="{BB962C8B-B14F-4D97-AF65-F5344CB8AC3E}">
        <p14:creationId xmlns:p14="http://schemas.microsoft.com/office/powerpoint/2010/main" val="4934144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6" grpId="0"/>
      <p:bldP spid="17" grpId="0"/>
      <p:bldP spid="18"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2302" y="-481529"/>
            <a:ext cx="7248447" cy="7852484"/>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688920"/>
            <a:ext cx="3840480" cy="1042228"/>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0518" y="161324"/>
            <a:ext cx="1790438" cy="2501194"/>
          </a:xfrm>
          <a:prstGeom prst="rect">
            <a:avLst/>
          </a:prstGeom>
        </p:spPr>
      </p:pic>
      <p:sp>
        <p:nvSpPr>
          <p:cNvPr id="11" name="Cloud 10"/>
          <p:cNvSpPr/>
          <p:nvPr/>
        </p:nvSpPr>
        <p:spPr>
          <a:xfrm flipV="1">
            <a:off x="3987149" y="723547"/>
            <a:ext cx="1193369" cy="831011"/>
          </a:xfrm>
          <a:prstGeom prst="cloud">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27744" y="532502"/>
            <a:ext cx="268942" cy="2474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loud 20"/>
          <p:cNvSpPr/>
          <p:nvPr/>
        </p:nvSpPr>
        <p:spPr>
          <a:xfrm>
            <a:off x="6970956" y="778355"/>
            <a:ext cx="1188370" cy="901412"/>
          </a:xfrm>
          <a:prstGeom prst="cloud">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4979003" y="532503"/>
            <a:ext cx="268942" cy="2474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40828" y="2296798"/>
            <a:ext cx="1999068" cy="2700130"/>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31101" y="4527317"/>
            <a:ext cx="934601" cy="905991"/>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79003" y="3940067"/>
            <a:ext cx="922683" cy="864408"/>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91334" y="3940067"/>
            <a:ext cx="900076" cy="890797"/>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23159" y="3965036"/>
            <a:ext cx="839439" cy="839439"/>
          </a:xfrm>
          <a:prstGeom prst="rect">
            <a:avLst/>
          </a:prstGeom>
        </p:spPr>
      </p:pic>
      <p:pic>
        <p:nvPicPr>
          <p:cNvPr id="29" name="Picture 2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86462" y="4535373"/>
            <a:ext cx="933391" cy="894901"/>
          </a:xfrm>
          <a:prstGeom prst="rect">
            <a:avLst/>
          </a:prstGeom>
        </p:spPr>
      </p:pic>
      <p:pic>
        <p:nvPicPr>
          <p:cNvPr id="30" name="Picture 2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84390" y="4527317"/>
            <a:ext cx="952136" cy="876720"/>
          </a:xfrm>
          <a:prstGeom prst="rect">
            <a:avLst/>
          </a:prstGeom>
        </p:spPr>
      </p:pic>
      <p:pic>
        <p:nvPicPr>
          <p:cNvPr id="33" name="Picture 3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64654" y="4896359"/>
            <a:ext cx="3332893" cy="1834789"/>
          </a:xfrm>
          <a:prstGeom prst="rect">
            <a:avLst/>
          </a:prstGeom>
        </p:spPr>
      </p:pic>
      <p:sp>
        <p:nvSpPr>
          <p:cNvPr id="34" name="TextBox 33"/>
          <p:cNvSpPr txBox="1"/>
          <p:nvPr/>
        </p:nvSpPr>
        <p:spPr>
          <a:xfrm>
            <a:off x="4367605" y="6090800"/>
            <a:ext cx="3474720" cy="461665"/>
          </a:xfrm>
          <a:prstGeom prst="rect">
            <a:avLst/>
          </a:prstGeom>
          <a:noFill/>
        </p:spPr>
        <p:txBody>
          <a:bodyPr wrap="square" rtlCol="0">
            <a:spAutoFit/>
          </a:bodyPr>
          <a:lstStyle/>
          <a:p>
            <a:pPr algn="ctr"/>
            <a:r>
              <a:rPr lang="en-GB" sz="2400" b="1" dirty="0" smtClean="0">
                <a:solidFill>
                  <a:srgbClr val="FF0000"/>
                </a:solidFill>
              </a:rPr>
              <a:t>CORTISOL</a:t>
            </a:r>
            <a:endParaRPr lang="en-GB" sz="2400" b="1" dirty="0">
              <a:solidFill>
                <a:srgbClr val="FF0000"/>
              </a:solidFill>
            </a:endParaRPr>
          </a:p>
        </p:txBody>
      </p:sp>
      <p:sp>
        <p:nvSpPr>
          <p:cNvPr id="35" name="Curved Right Arrow 34"/>
          <p:cNvSpPr/>
          <p:nvPr/>
        </p:nvSpPr>
        <p:spPr>
          <a:xfrm>
            <a:off x="4173967" y="2194560"/>
            <a:ext cx="1066861" cy="1745507"/>
          </a:xfrm>
          <a:prstGeom prst="curvedRightArrow">
            <a:avLst/>
          </a:prstGeom>
          <a:solidFill>
            <a:srgbClr val="EE2C7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Curved Right Arrow 35"/>
          <p:cNvSpPr/>
          <p:nvPr/>
        </p:nvSpPr>
        <p:spPr>
          <a:xfrm flipH="1">
            <a:off x="7137715" y="2194560"/>
            <a:ext cx="1128137" cy="1668665"/>
          </a:xfrm>
          <a:prstGeom prst="curvedRightArrow">
            <a:avLst/>
          </a:prstGeom>
          <a:solidFill>
            <a:srgbClr val="EE2C7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91389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0"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ppt_x"/>
                                          </p:val>
                                        </p:tav>
                                        <p:tav tm="100000">
                                          <p:val>
                                            <p:strVal val="#ppt_x"/>
                                          </p:val>
                                        </p:tav>
                                      </p:tavLst>
                                    </p:anim>
                                    <p:anim calcmode="lin" valueType="num">
                                      <p:cBhvr additive="base">
                                        <p:cTn id="31" dur="500" fill="hold"/>
                                        <p:tgtEl>
                                          <p:spTgt spid="11"/>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500" fill="hold"/>
                                        <p:tgtEl>
                                          <p:spTgt spid="23"/>
                                        </p:tgtEl>
                                        <p:attrNameLst>
                                          <p:attrName>ppt_x</p:attrName>
                                        </p:attrNameLst>
                                      </p:cBhvr>
                                      <p:tavLst>
                                        <p:tav tm="0">
                                          <p:val>
                                            <p:strVal val="#ppt_x"/>
                                          </p:val>
                                        </p:tav>
                                        <p:tav tm="100000">
                                          <p:val>
                                            <p:strVal val="#ppt_x"/>
                                          </p:val>
                                        </p:tav>
                                      </p:tavLst>
                                    </p:anim>
                                    <p:anim calcmode="lin" valueType="num">
                                      <p:cBhvr additive="base">
                                        <p:cTn id="35" dur="500" fill="hold"/>
                                        <p:tgtEl>
                                          <p:spTgt spid="23"/>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additive="base">
                                        <p:cTn id="42" dur="500" fill="hold"/>
                                        <p:tgtEl>
                                          <p:spTgt spid="12"/>
                                        </p:tgtEl>
                                        <p:attrNameLst>
                                          <p:attrName>ppt_x</p:attrName>
                                        </p:attrNameLst>
                                      </p:cBhvr>
                                      <p:tavLst>
                                        <p:tav tm="0">
                                          <p:val>
                                            <p:strVal val="#ppt_x"/>
                                          </p:val>
                                        </p:tav>
                                        <p:tav tm="100000">
                                          <p:val>
                                            <p:strVal val="#ppt_x"/>
                                          </p:val>
                                        </p:tav>
                                      </p:tavLst>
                                    </p:anim>
                                    <p:anim calcmode="lin" valueType="num">
                                      <p:cBhvr additive="base">
                                        <p:cTn id="43" dur="500" fill="hold"/>
                                        <p:tgtEl>
                                          <p:spTgt spid="12"/>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ppt_x"/>
                                          </p:val>
                                        </p:tav>
                                        <p:tav tm="100000">
                                          <p:val>
                                            <p:strVal val="#ppt_x"/>
                                          </p:val>
                                        </p:tav>
                                      </p:tavLst>
                                    </p:anim>
                                    <p:anim calcmode="lin" valueType="num">
                                      <p:cBhvr additive="base">
                                        <p:cTn id="4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35"/>
                                        </p:tgtEl>
                                        <p:attrNameLst>
                                          <p:attrName>style.visibility</p:attrName>
                                        </p:attrNameLst>
                                      </p:cBhvr>
                                      <p:to>
                                        <p:strVal val="visible"/>
                                      </p:to>
                                    </p:set>
                                    <p:anim calcmode="lin" valueType="num">
                                      <p:cBhvr>
                                        <p:cTn id="52" dur="1000" fill="hold"/>
                                        <p:tgtEl>
                                          <p:spTgt spid="35"/>
                                        </p:tgtEl>
                                        <p:attrNameLst>
                                          <p:attrName>ppt_w</p:attrName>
                                        </p:attrNameLst>
                                      </p:cBhvr>
                                      <p:tavLst>
                                        <p:tav tm="0">
                                          <p:val>
                                            <p:fltVal val="0"/>
                                          </p:val>
                                        </p:tav>
                                        <p:tav tm="100000">
                                          <p:val>
                                            <p:strVal val="#ppt_w"/>
                                          </p:val>
                                        </p:tav>
                                      </p:tavLst>
                                    </p:anim>
                                    <p:anim calcmode="lin" valueType="num">
                                      <p:cBhvr>
                                        <p:cTn id="53" dur="1000" fill="hold"/>
                                        <p:tgtEl>
                                          <p:spTgt spid="35"/>
                                        </p:tgtEl>
                                        <p:attrNameLst>
                                          <p:attrName>ppt_h</p:attrName>
                                        </p:attrNameLst>
                                      </p:cBhvr>
                                      <p:tavLst>
                                        <p:tav tm="0">
                                          <p:val>
                                            <p:fltVal val="0"/>
                                          </p:val>
                                        </p:tav>
                                        <p:tav tm="100000">
                                          <p:val>
                                            <p:strVal val="#ppt_h"/>
                                          </p:val>
                                        </p:tav>
                                      </p:tavLst>
                                    </p:anim>
                                    <p:anim calcmode="lin" valueType="num">
                                      <p:cBhvr>
                                        <p:cTn id="54" dur="1000" fill="hold"/>
                                        <p:tgtEl>
                                          <p:spTgt spid="35"/>
                                        </p:tgtEl>
                                        <p:attrNameLst>
                                          <p:attrName>style.rotation</p:attrName>
                                        </p:attrNameLst>
                                      </p:cBhvr>
                                      <p:tavLst>
                                        <p:tav tm="0">
                                          <p:val>
                                            <p:fltVal val="90"/>
                                          </p:val>
                                        </p:tav>
                                        <p:tav tm="100000">
                                          <p:val>
                                            <p:fltVal val="0"/>
                                          </p:val>
                                        </p:tav>
                                      </p:tavLst>
                                    </p:anim>
                                    <p:animEffect transition="in" filter="fade">
                                      <p:cBhvr>
                                        <p:cTn id="55" dur="1000"/>
                                        <p:tgtEl>
                                          <p:spTgt spid="35"/>
                                        </p:tgtEl>
                                      </p:cBhvr>
                                    </p:animEffect>
                                  </p:childTnLst>
                                </p:cTn>
                              </p:par>
                              <p:par>
                                <p:cTn id="56" presetID="31" presetClass="entr" presetSubtype="0"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1000" fill="hold"/>
                                        <p:tgtEl>
                                          <p:spTgt spid="36"/>
                                        </p:tgtEl>
                                        <p:attrNameLst>
                                          <p:attrName>ppt_w</p:attrName>
                                        </p:attrNameLst>
                                      </p:cBhvr>
                                      <p:tavLst>
                                        <p:tav tm="0">
                                          <p:val>
                                            <p:fltVal val="0"/>
                                          </p:val>
                                        </p:tav>
                                        <p:tav tm="100000">
                                          <p:val>
                                            <p:strVal val="#ppt_w"/>
                                          </p:val>
                                        </p:tav>
                                      </p:tavLst>
                                    </p:anim>
                                    <p:anim calcmode="lin" valueType="num">
                                      <p:cBhvr>
                                        <p:cTn id="59" dur="1000" fill="hold"/>
                                        <p:tgtEl>
                                          <p:spTgt spid="36"/>
                                        </p:tgtEl>
                                        <p:attrNameLst>
                                          <p:attrName>ppt_h</p:attrName>
                                        </p:attrNameLst>
                                      </p:cBhvr>
                                      <p:tavLst>
                                        <p:tav tm="0">
                                          <p:val>
                                            <p:fltVal val="0"/>
                                          </p:val>
                                        </p:tav>
                                        <p:tav tm="100000">
                                          <p:val>
                                            <p:strVal val="#ppt_h"/>
                                          </p:val>
                                        </p:tav>
                                      </p:tavLst>
                                    </p:anim>
                                    <p:anim calcmode="lin" valueType="num">
                                      <p:cBhvr>
                                        <p:cTn id="60" dur="1000" fill="hold"/>
                                        <p:tgtEl>
                                          <p:spTgt spid="36"/>
                                        </p:tgtEl>
                                        <p:attrNameLst>
                                          <p:attrName>style.rotation</p:attrName>
                                        </p:attrNameLst>
                                      </p:cBhvr>
                                      <p:tavLst>
                                        <p:tav tm="0">
                                          <p:val>
                                            <p:fltVal val="90"/>
                                          </p:val>
                                        </p:tav>
                                        <p:tav tm="100000">
                                          <p:val>
                                            <p:fltVal val="0"/>
                                          </p:val>
                                        </p:tav>
                                      </p:tavLst>
                                    </p:anim>
                                    <p:animEffect transition="in" filter="fade">
                                      <p:cBhvr>
                                        <p:cTn id="61" dur="1000"/>
                                        <p:tgtEl>
                                          <p:spTgt spid="36"/>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33"/>
                                        </p:tgtEl>
                                        <p:attrNameLst>
                                          <p:attrName>style.visibility</p:attrName>
                                        </p:attrNameLst>
                                      </p:cBhvr>
                                      <p:to>
                                        <p:strVal val="visible"/>
                                      </p:to>
                                    </p:set>
                                    <p:anim calcmode="lin" valueType="num">
                                      <p:cBhvr additive="base">
                                        <p:cTn id="66" dur="500" fill="hold"/>
                                        <p:tgtEl>
                                          <p:spTgt spid="33"/>
                                        </p:tgtEl>
                                        <p:attrNameLst>
                                          <p:attrName>ppt_x</p:attrName>
                                        </p:attrNameLst>
                                      </p:cBhvr>
                                      <p:tavLst>
                                        <p:tav tm="0">
                                          <p:val>
                                            <p:strVal val="#ppt_x"/>
                                          </p:val>
                                        </p:tav>
                                        <p:tav tm="100000">
                                          <p:val>
                                            <p:strVal val="#ppt_x"/>
                                          </p:val>
                                        </p:tav>
                                      </p:tavLst>
                                    </p:anim>
                                    <p:anim calcmode="lin" valueType="num">
                                      <p:cBhvr additive="base">
                                        <p:cTn id="67" dur="500" fill="hold"/>
                                        <p:tgtEl>
                                          <p:spTgt spid="33"/>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34"/>
                                        </p:tgtEl>
                                        <p:attrNameLst>
                                          <p:attrName>style.visibility</p:attrName>
                                        </p:attrNameLst>
                                      </p:cBhvr>
                                      <p:to>
                                        <p:strVal val="visible"/>
                                      </p:to>
                                    </p:set>
                                    <p:anim calcmode="lin" valueType="num">
                                      <p:cBhvr additive="base">
                                        <p:cTn id="70" dur="500" fill="hold"/>
                                        <p:tgtEl>
                                          <p:spTgt spid="34"/>
                                        </p:tgtEl>
                                        <p:attrNameLst>
                                          <p:attrName>ppt_x</p:attrName>
                                        </p:attrNameLst>
                                      </p:cBhvr>
                                      <p:tavLst>
                                        <p:tav tm="0">
                                          <p:val>
                                            <p:strVal val="#ppt_x"/>
                                          </p:val>
                                        </p:tav>
                                        <p:tav tm="100000">
                                          <p:val>
                                            <p:strVal val="#ppt_x"/>
                                          </p:val>
                                        </p:tav>
                                      </p:tavLst>
                                    </p:anim>
                                    <p:anim calcmode="lin" valueType="num">
                                      <p:cBhvr additive="base">
                                        <p:cTn id="71"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1" grpId="0" animBg="1"/>
      <p:bldP spid="23" grpId="0" animBg="1"/>
      <p:bldP spid="34" grpId="0"/>
      <p:bldP spid="35" grpId="0" animBg="1"/>
      <p:bldP spid="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688920"/>
            <a:ext cx="3840480" cy="1042228"/>
          </a:xfrm>
          <a:prstGeom prst="rect">
            <a:avLst/>
          </a:prstGeom>
        </p:spPr>
      </p:pic>
      <p:cxnSp>
        <p:nvCxnSpPr>
          <p:cNvPr id="4" name="Straight Connector 3"/>
          <p:cNvCxnSpPr/>
          <p:nvPr/>
        </p:nvCxnSpPr>
        <p:spPr>
          <a:xfrm>
            <a:off x="0" y="5550946"/>
            <a:ext cx="12192000" cy="43030"/>
          </a:xfrm>
          <a:prstGeom prst="line">
            <a:avLst/>
          </a:prstGeom>
          <a:ln w="25400">
            <a:solidFill>
              <a:srgbClr val="005480"/>
            </a:solidFill>
          </a:ln>
        </p:spPr>
        <p:style>
          <a:lnRef idx="1">
            <a:schemeClr val="accent1"/>
          </a:lnRef>
          <a:fillRef idx="0">
            <a:schemeClr val="accent1"/>
          </a:fillRef>
          <a:effectRef idx="0">
            <a:schemeClr val="accent1"/>
          </a:effectRef>
          <a:fontRef idx="minor">
            <a:schemeClr val="tx1"/>
          </a:fontRef>
        </p:style>
      </p:cxnSp>
      <p:pic>
        <p:nvPicPr>
          <p:cNvPr id="11" name="CtiO3aF79cU"/>
          <p:cNvPicPr>
            <a:picLocks noRot="1" noChangeAspect="1"/>
          </p:cNvPicPr>
          <p:nvPr>
            <a:videoFile r:link="rId1"/>
          </p:nvPr>
        </p:nvPicPr>
        <p:blipFill>
          <a:blip r:embed="rId5"/>
          <a:stretch>
            <a:fillRect/>
          </a:stretch>
        </p:blipFill>
        <p:spPr>
          <a:xfrm>
            <a:off x="1513243" y="222549"/>
            <a:ext cx="8926286" cy="5021036"/>
          </a:xfrm>
          <a:prstGeom prst="rect">
            <a:avLst/>
          </a:prstGeom>
        </p:spPr>
      </p:pic>
    </p:spTree>
    <p:extLst>
      <p:ext uri="{BB962C8B-B14F-4D97-AF65-F5344CB8AC3E}">
        <p14:creationId xmlns:p14="http://schemas.microsoft.com/office/powerpoint/2010/main" val="9432555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2302" y="-481529"/>
            <a:ext cx="7248447" cy="7852484"/>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688920"/>
            <a:ext cx="3840480" cy="104222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13670" y="215112"/>
            <a:ext cx="1790438" cy="2501194"/>
          </a:xfrm>
          <a:prstGeom prst="rect">
            <a:avLst/>
          </a:prstGeom>
        </p:spPr>
      </p:pic>
      <p:sp>
        <p:nvSpPr>
          <p:cNvPr id="23" name="Oval 22"/>
          <p:cNvSpPr/>
          <p:nvPr/>
        </p:nvSpPr>
        <p:spPr>
          <a:xfrm>
            <a:off x="4979003" y="532503"/>
            <a:ext cx="268942" cy="2474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62614" y="2624491"/>
            <a:ext cx="1391350" cy="1348758"/>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40480" y="718762"/>
            <a:ext cx="1258645" cy="1179151"/>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4356" y="712198"/>
            <a:ext cx="1406162" cy="1391666"/>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86606" y="1941297"/>
            <a:ext cx="1255280" cy="1255280"/>
          </a:xfrm>
          <a:prstGeom prst="rect">
            <a:avLst/>
          </a:prstGeom>
        </p:spPr>
      </p:pic>
      <p:pic>
        <p:nvPicPr>
          <p:cNvPr id="29" name="Picture 2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4654" y="2624491"/>
            <a:ext cx="1476805" cy="1415906"/>
          </a:xfrm>
          <a:prstGeom prst="rect">
            <a:avLst/>
          </a:prstGeom>
        </p:spPr>
      </p:pic>
      <p:pic>
        <p:nvPicPr>
          <p:cNvPr id="30" name="Picture 2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16006" y="1899167"/>
            <a:ext cx="1333669" cy="1228033"/>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79003" y="348351"/>
            <a:ext cx="2089440" cy="2408438"/>
          </a:xfrm>
          <a:prstGeom prst="rect">
            <a:avLst/>
          </a:prstGeom>
        </p:spPr>
      </p:pic>
      <p:pic>
        <p:nvPicPr>
          <p:cNvPr id="4" name="Picture 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40481" y="3050898"/>
            <a:ext cx="4613330" cy="2539682"/>
          </a:xfrm>
          <a:prstGeom prst="rect">
            <a:avLst/>
          </a:prstGeom>
        </p:spPr>
      </p:pic>
      <p:sp>
        <p:nvSpPr>
          <p:cNvPr id="5" name="TextBox 4"/>
          <p:cNvSpPr txBox="1"/>
          <p:nvPr/>
        </p:nvSpPr>
        <p:spPr>
          <a:xfrm>
            <a:off x="4367605" y="4647304"/>
            <a:ext cx="3474720" cy="769441"/>
          </a:xfrm>
          <a:prstGeom prst="rect">
            <a:avLst/>
          </a:prstGeom>
          <a:noFill/>
        </p:spPr>
        <p:txBody>
          <a:bodyPr wrap="square" rtlCol="0">
            <a:spAutoFit/>
          </a:bodyPr>
          <a:lstStyle/>
          <a:p>
            <a:pPr algn="ctr"/>
            <a:r>
              <a:rPr lang="en-GB" sz="4400" b="1" dirty="0" smtClean="0">
                <a:solidFill>
                  <a:srgbClr val="FF0000"/>
                </a:solidFill>
              </a:rPr>
              <a:t>CORTISOL</a:t>
            </a:r>
            <a:endParaRPr lang="en-GB" sz="4400" b="1" dirty="0">
              <a:solidFill>
                <a:srgbClr val="FF0000"/>
              </a:solidFill>
            </a:endParaRPr>
          </a:p>
        </p:txBody>
      </p:sp>
      <p:sp>
        <p:nvSpPr>
          <p:cNvPr id="19" name="TextBox 18"/>
          <p:cNvSpPr txBox="1"/>
          <p:nvPr/>
        </p:nvSpPr>
        <p:spPr>
          <a:xfrm>
            <a:off x="4367605" y="6090800"/>
            <a:ext cx="3474720" cy="461665"/>
          </a:xfrm>
          <a:prstGeom prst="rect">
            <a:avLst/>
          </a:prstGeom>
          <a:noFill/>
        </p:spPr>
        <p:txBody>
          <a:bodyPr wrap="square" rtlCol="0">
            <a:spAutoFit/>
          </a:bodyPr>
          <a:lstStyle/>
          <a:p>
            <a:pPr algn="ctr"/>
            <a:r>
              <a:rPr lang="en-GB" sz="2400" b="1" dirty="0" smtClean="0">
                <a:solidFill>
                  <a:srgbClr val="FF0000"/>
                </a:solidFill>
              </a:rPr>
              <a:t>CORTISOL</a:t>
            </a:r>
            <a:endParaRPr lang="en-GB" sz="2400" b="1" dirty="0">
              <a:solidFill>
                <a:srgbClr val="FF0000"/>
              </a:solidFill>
            </a:endParaRPr>
          </a:p>
        </p:txBody>
      </p:sp>
      <p:sp>
        <p:nvSpPr>
          <p:cNvPr id="20" name="TextBox 19"/>
          <p:cNvSpPr txBox="1"/>
          <p:nvPr/>
        </p:nvSpPr>
        <p:spPr>
          <a:xfrm>
            <a:off x="4381755" y="5433024"/>
            <a:ext cx="3474720" cy="584775"/>
          </a:xfrm>
          <a:prstGeom prst="rect">
            <a:avLst/>
          </a:prstGeom>
          <a:noFill/>
        </p:spPr>
        <p:txBody>
          <a:bodyPr wrap="square" rtlCol="0">
            <a:spAutoFit/>
          </a:bodyPr>
          <a:lstStyle/>
          <a:p>
            <a:pPr algn="ctr"/>
            <a:r>
              <a:rPr lang="en-GB" sz="3200" b="1" dirty="0" smtClean="0">
                <a:solidFill>
                  <a:srgbClr val="FF0000"/>
                </a:solidFill>
              </a:rPr>
              <a:t>CORTISOL</a:t>
            </a:r>
            <a:endParaRPr lang="en-GB" sz="3200" b="1" dirty="0">
              <a:solidFill>
                <a:srgbClr val="FF0000"/>
              </a:solidFill>
            </a:endParaRPr>
          </a:p>
        </p:txBody>
      </p:sp>
    </p:spTree>
    <p:extLst>
      <p:ext uri="{BB962C8B-B14F-4D97-AF65-F5344CB8AC3E}">
        <p14:creationId xmlns:p14="http://schemas.microsoft.com/office/powerpoint/2010/main" val="294911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Rot by="120000">
                                      <p:cBhvr>
                                        <p:cTn id="13" dur="100" fill="hold">
                                          <p:stCondLst>
                                            <p:cond delay="0"/>
                                          </p:stCondLst>
                                        </p:cTn>
                                        <p:tgtEl>
                                          <p:spTgt spid="24"/>
                                        </p:tgtEl>
                                        <p:attrNameLst>
                                          <p:attrName>r</p:attrName>
                                        </p:attrNameLst>
                                      </p:cBhvr>
                                    </p:animRot>
                                    <p:animRot by="-240000">
                                      <p:cBhvr>
                                        <p:cTn id="14" dur="200" fill="hold">
                                          <p:stCondLst>
                                            <p:cond delay="200"/>
                                          </p:stCondLst>
                                        </p:cTn>
                                        <p:tgtEl>
                                          <p:spTgt spid="24"/>
                                        </p:tgtEl>
                                        <p:attrNameLst>
                                          <p:attrName>r</p:attrName>
                                        </p:attrNameLst>
                                      </p:cBhvr>
                                    </p:animRot>
                                    <p:animRot by="240000">
                                      <p:cBhvr>
                                        <p:cTn id="15" dur="200" fill="hold">
                                          <p:stCondLst>
                                            <p:cond delay="400"/>
                                          </p:stCondLst>
                                        </p:cTn>
                                        <p:tgtEl>
                                          <p:spTgt spid="24"/>
                                        </p:tgtEl>
                                        <p:attrNameLst>
                                          <p:attrName>r</p:attrName>
                                        </p:attrNameLst>
                                      </p:cBhvr>
                                    </p:animRot>
                                    <p:animRot by="-240000">
                                      <p:cBhvr>
                                        <p:cTn id="16" dur="200" fill="hold">
                                          <p:stCondLst>
                                            <p:cond delay="600"/>
                                          </p:stCondLst>
                                        </p:cTn>
                                        <p:tgtEl>
                                          <p:spTgt spid="24"/>
                                        </p:tgtEl>
                                        <p:attrNameLst>
                                          <p:attrName>r</p:attrName>
                                        </p:attrNameLst>
                                      </p:cBhvr>
                                    </p:animRot>
                                    <p:animRot by="120000">
                                      <p:cBhvr>
                                        <p:cTn id="17" dur="200" fill="hold">
                                          <p:stCondLst>
                                            <p:cond delay="800"/>
                                          </p:stCondLst>
                                        </p:cTn>
                                        <p:tgtEl>
                                          <p:spTgt spid="24"/>
                                        </p:tgtEl>
                                        <p:attrNameLst>
                                          <p:attrName>r</p:attrName>
                                        </p:attrNameLst>
                                      </p:cBhvr>
                                    </p:animRot>
                                  </p:childTnLst>
                                </p:cTn>
                              </p:par>
                              <p:par>
                                <p:cTn id="18" presetID="32" presetClass="emph" presetSubtype="0" fill="hold" nodeType="withEffect">
                                  <p:stCondLst>
                                    <p:cond delay="0"/>
                                  </p:stCondLst>
                                  <p:childTnLst>
                                    <p:animRot by="120000">
                                      <p:cBhvr>
                                        <p:cTn id="19" dur="100" fill="hold">
                                          <p:stCondLst>
                                            <p:cond delay="0"/>
                                          </p:stCondLst>
                                        </p:cTn>
                                        <p:tgtEl>
                                          <p:spTgt spid="30"/>
                                        </p:tgtEl>
                                        <p:attrNameLst>
                                          <p:attrName>r</p:attrName>
                                        </p:attrNameLst>
                                      </p:cBhvr>
                                    </p:animRot>
                                    <p:animRot by="-240000">
                                      <p:cBhvr>
                                        <p:cTn id="20" dur="200" fill="hold">
                                          <p:stCondLst>
                                            <p:cond delay="200"/>
                                          </p:stCondLst>
                                        </p:cTn>
                                        <p:tgtEl>
                                          <p:spTgt spid="30"/>
                                        </p:tgtEl>
                                        <p:attrNameLst>
                                          <p:attrName>r</p:attrName>
                                        </p:attrNameLst>
                                      </p:cBhvr>
                                    </p:animRot>
                                    <p:animRot by="240000">
                                      <p:cBhvr>
                                        <p:cTn id="21" dur="200" fill="hold">
                                          <p:stCondLst>
                                            <p:cond delay="400"/>
                                          </p:stCondLst>
                                        </p:cTn>
                                        <p:tgtEl>
                                          <p:spTgt spid="30"/>
                                        </p:tgtEl>
                                        <p:attrNameLst>
                                          <p:attrName>r</p:attrName>
                                        </p:attrNameLst>
                                      </p:cBhvr>
                                    </p:animRot>
                                    <p:animRot by="-240000">
                                      <p:cBhvr>
                                        <p:cTn id="22" dur="200" fill="hold">
                                          <p:stCondLst>
                                            <p:cond delay="600"/>
                                          </p:stCondLst>
                                        </p:cTn>
                                        <p:tgtEl>
                                          <p:spTgt spid="30"/>
                                        </p:tgtEl>
                                        <p:attrNameLst>
                                          <p:attrName>r</p:attrName>
                                        </p:attrNameLst>
                                      </p:cBhvr>
                                    </p:animRot>
                                    <p:animRot by="120000">
                                      <p:cBhvr>
                                        <p:cTn id="23" dur="200" fill="hold">
                                          <p:stCondLst>
                                            <p:cond delay="800"/>
                                          </p:stCondLst>
                                        </p:cTn>
                                        <p:tgtEl>
                                          <p:spTgt spid="30"/>
                                        </p:tgtEl>
                                        <p:attrNameLst>
                                          <p:attrName>r</p:attrName>
                                        </p:attrNameLst>
                                      </p:cBhvr>
                                    </p:animRot>
                                  </p:childTnLst>
                                </p:cTn>
                              </p:par>
                              <p:par>
                                <p:cTn id="24" presetID="32" presetClass="emph" presetSubtype="0" fill="hold" nodeType="withEffect">
                                  <p:stCondLst>
                                    <p:cond delay="0"/>
                                  </p:stCondLst>
                                  <p:childTnLst>
                                    <p:animRot by="120000">
                                      <p:cBhvr>
                                        <p:cTn id="25" dur="100" fill="hold">
                                          <p:stCondLst>
                                            <p:cond delay="0"/>
                                          </p:stCondLst>
                                        </p:cTn>
                                        <p:tgtEl>
                                          <p:spTgt spid="29"/>
                                        </p:tgtEl>
                                        <p:attrNameLst>
                                          <p:attrName>r</p:attrName>
                                        </p:attrNameLst>
                                      </p:cBhvr>
                                    </p:animRot>
                                    <p:animRot by="-240000">
                                      <p:cBhvr>
                                        <p:cTn id="26" dur="200" fill="hold">
                                          <p:stCondLst>
                                            <p:cond delay="200"/>
                                          </p:stCondLst>
                                        </p:cTn>
                                        <p:tgtEl>
                                          <p:spTgt spid="29"/>
                                        </p:tgtEl>
                                        <p:attrNameLst>
                                          <p:attrName>r</p:attrName>
                                        </p:attrNameLst>
                                      </p:cBhvr>
                                    </p:animRot>
                                    <p:animRot by="240000">
                                      <p:cBhvr>
                                        <p:cTn id="27" dur="200" fill="hold">
                                          <p:stCondLst>
                                            <p:cond delay="400"/>
                                          </p:stCondLst>
                                        </p:cTn>
                                        <p:tgtEl>
                                          <p:spTgt spid="29"/>
                                        </p:tgtEl>
                                        <p:attrNameLst>
                                          <p:attrName>r</p:attrName>
                                        </p:attrNameLst>
                                      </p:cBhvr>
                                    </p:animRot>
                                    <p:animRot by="-240000">
                                      <p:cBhvr>
                                        <p:cTn id="28" dur="200" fill="hold">
                                          <p:stCondLst>
                                            <p:cond delay="600"/>
                                          </p:stCondLst>
                                        </p:cTn>
                                        <p:tgtEl>
                                          <p:spTgt spid="29"/>
                                        </p:tgtEl>
                                        <p:attrNameLst>
                                          <p:attrName>r</p:attrName>
                                        </p:attrNameLst>
                                      </p:cBhvr>
                                    </p:animRot>
                                    <p:animRot by="120000">
                                      <p:cBhvr>
                                        <p:cTn id="29" dur="200" fill="hold">
                                          <p:stCondLst>
                                            <p:cond delay="800"/>
                                          </p:stCondLst>
                                        </p:cTn>
                                        <p:tgtEl>
                                          <p:spTgt spid="29"/>
                                        </p:tgtEl>
                                        <p:attrNameLst>
                                          <p:attrName>r</p:attrName>
                                        </p:attrNameLst>
                                      </p:cBhvr>
                                    </p:animRot>
                                  </p:childTnLst>
                                </p:cTn>
                              </p:par>
                              <p:par>
                                <p:cTn id="30" presetID="32" presetClass="emph" presetSubtype="0" fill="hold" nodeType="withEffect">
                                  <p:stCondLst>
                                    <p:cond delay="0"/>
                                  </p:stCondLst>
                                  <p:childTnLst>
                                    <p:animRot by="120000">
                                      <p:cBhvr>
                                        <p:cTn id="31" dur="100" fill="hold">
                                          <p:stCondLst>
                                            <p:cond delay="0"/>
                                          </p:stCondLst>
                                        </p:cTn>
                                        <p:tgtEl>
                                          <p:spTgt spid="15"/>
                                        </p:tgtEl>
                                        <p:attrNameLst>
                                          <p:attrName>r</p:attrName>
                                        </p:attrNameLst>
                                      </p:cBhvr>
                                    </p:animRot>
                                    <p:animRot by="-240000">
                                      <p:cBhvr>
                                        <p:cTn id="32" dur="200" fill="hold">
                                          <p:stCondLst>
                                            <p:cond delay="200"/>
                                          </p:stCondLst>
                                        </p:cTn>
                                        <p:tgtEl>
                                          <p:spTgt spid="15"/>
                                        </p:tgtEl>
                                        <p:attrNameLst>
                                          <p:attrName>r</p:attrName>
                                        </p:attrNameLst>
                                      </p:cBhvr>
                                    </p:animRot>
                                    <p:animRot by="240000">
                                      <p:cBhvr>
                                        <p:cTn id="33" dur="200" fill="hold">
                                          <p:stCondLst>
                                            <p:cond delay="400"/>
                                          </p:stCondLst>
                                        </p:cTn>
                                        <p:tgtEl>
                                          <p:spTgt spid="15"/>
                                        </p:tgtEl>
                                        <p:attrNameLst>
                                          <p:attrName>r</p:attrName>
                                        </p:attrNameLst>
                                      </p:cBhvr>
                                    </p:animRot>
                                    <p:animRot by="-240000">
                                      <p:cBhvr>
                                        <p:cTn id="34" dur="200" fill="hold">
                                          <p:stCondLst>
                                            <p:cond delay="600"/>
                                          </p:stCondLst>
                                        </p:cTn>
                                        <p:tgtEl>
                                          <p:spTgt spid="15"/>
                                        </p:tgtEl>
                                        <p:attrNameLst>
                                          <p:attrName>r</p:attrName>
                                        </p:attrNameLst>
                                      </p:cBhvr>
                                    </p:animRot>
                                    <p:animRot by="120000">
                                      <p:cBhvr>
                                        <p:cTn id="35" dur="200" fill="hold">
                                          <p:stCondLst>
                                            <p:cond delay="800"/>
                                          </p:stCondLst>
                                        </p:cTn>
                                        <p:tgtEl>
                                          <p:spTgt spid="15"/>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27"/>
                                        </p:tgtEl>
                                        <p:attrNameLst>
                                          <p:attrName>r</p:attrName>
                                        </p:attrNameLst>
                                      </p:cBhvr>
                                    </p:animRot>
                                    <p:animRot by="-240000">
                                      <p:cBhvr>
                                        <p:cTn id="38" dur="200" fill="hold">
                                          <p:stCondLst>
                                            <p:cond delay="200"/>
                                          </p:stCondLst>
                                        </p:cTn>
                                        <p:tgtEl>
                                          <p:spTgt spid="27"/>
                                        </p:tgtEl>
                                        <p:attrNameLst>
                                          <p:attrName>r</p:attrName>
                                        </p:attrNameLst>
                                      </p:cBhvr>
                                    </p:animRot>
                                    <p:animRot by="240000">
                                      <p:cBhvr>
                                        <p:cTn id="39" dur="200" fill="hold">
                                          <p:stCondLst>
                                            <p:cond delay="400"/>
                                          </p:stCondLst>
                                        </p:cTn>
                                        <p:tgtEl>
                                          <p:spTgt spid="27"/>
                                        </p:tgtEl>
                                        <p:attrNameLst>
                                          <p:attrName>r</p:attrName>
                                        </p:attrNameLst>
                                      </p:cBhvr>
                                    </p:animRot>
                                    <p:animRot by="-240000">
                                      <p:cBhvr>
                                        <p:cTn id="40" dur="200" fill="hold">
                                          <p:stCondLst>
                                            <p:cond delay="600"/>
                                          </p:stCondLst>
                                        </p:cTn>
                                        <p:tgtEl>
                                          <p:spTgt spid="27"/>
                                        </p:tgtEl>
                                        <p:attrNameLst>
                                          <p:attrName>r</p:attrName>
                                        </p:attrNameLst>
                                      </p:cBhvr>
                                    </p:animRot>
                                    <p:animRot by="120000">
                                      <p:cBhvr>
                                        <p:cTn id="41" dur="200" fill="hold">
                                          <p:stCondLst>
                                            <p:cond delay="800"/>
                                          </p:stCondLst>
                                        </p:cTn>
                                        <p:tgtEl>
                                          <p:spTgt spid="27"/>
                                        </p:tgtEl>
                                        <p:attrNameLst>
                                          <p:attrName>r</p:attrName>
                                        </p:attrNameLst>
                                      </p:cBhvr>
                                    </p:animRot>
                                  </p:childTnLst>
                                </p:cTn>
                              </p:par>
                              <p:par>
                                <p:cTn id="42" presetID="32" presetClass="emph" presetSubtype="0" fill="hold" nodeType="withEffect">
                                  <p:stCondLst>
                                    <p:cond delay="0"/>
                                  </p:stCondLst>
                                  <p:childTnLst>
                                    <p:animRot by="120000">
                                      <p:cBhvr>
                                        <p:cTn id="43" dur="100" fill="hold">
                                          <p:stCondLst>
                                            <p:cond delay="0"/>
                                          </p:stCondLst>
                                        </p:cTn>
                                        <p:tgtEl>
                                          <p:spTgt spid="25"/>
                                        </p:tgtEl>
                                        <p:attrNameLst>
                                          <p:attrName>r</p:attrName>
                                        </p:attrNameLst>
                                      </p:cBhvr>
                                    </p:animRot>
                                    <p:animRot by="-240000">
                                      <p:cBhvr>
                                        <p:cTn id="44" dur="200" fill="hold">
                                          <p:stCondLst>
                                            <p:cond delay="200"/>
                                          </p:stCondLst>
                                        </p:cTn>
                                        <p:tgtEl>
                                          <p:spTgt spid="25"/>
                                        </p:tgtEl>
                                        <p:attrNameLst>
                                          <p:attrName>r</p:attrName>
                                        </p:attrNameLst>
                                      </p:cBhvr>
                                    </p:animRot>
                                    <p:animRot by="240000">
                                      <p:cBhvr>
                                        <p:cTn id="45" dur="200" fill="hold">
                                          <p:stCondLst>
                                            <p:cond delay="400"/>
                                          </p:stCondLst>
                                        </p:cTn>
                                        <p:tgtEl>
                                          <p:spTgt spid="25"/>
                                        </p:tgtEl>
                                        <p:attrNameLst>
                                          <p:attrName>r</p:attrName>
                                        </p:attrNameLst>
                                      </p:cBhvr>
                                    </p:animRot>
                                    <p:animRot by="-240000">
                                      <p:cBhvr>
                                        <p:cTn id="46" dur="200" fill="hold">
                                          <p:stCondLst>
                                            <p:cond delay="600"/>
                                          </p:stCondLst>
                                        </p:cTn>
                                        <p:tgtEl>
                                          <p:spTgt spid="25"/>
                                        </p:tgtEl>
                                        <p:attrNameLst>
                                          <p:attrName>r</p:attrName>
                                        </p:attrNameLst>
                                      </p:cBhvr>
                                    </p:animRot>
                                    <p:animRot by="120000">
                                      <p:cBhvr>
                                        <p:cTn id="47" dur="200" fill="hold">
                                          <p:stCondLst>
                                            <p:cond delay="800"/>
                                          </p:stCondLst>
                                        </p:cTn>
                                        <p:tgtEl>
                                          <p:spTgt spid="25"/>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31" presetClass="exit" presetSubtype="0" fill="hold" nodeType="clickEffect">
                                  <p:stCondLst>
                                    <p:cond delay="0"/>
                                  </p:stCondLst>
                                  <p:childTnLst>
                                    <p:anim calcmode="lin" valueType="num">
                                      <p:cBhvr>
                                        <p:cTn id="51" dur="1000"/>
                                        <p:tgtEl>
                                          <p:spTgt spid="10"/>
                                        </p:tgtEl>
                                        <p:attrNameLst>
                                          <p:attrName>ppt_w</p:attrName>
                                        </p:attrNameLst>
                                      </p:cBhvr>
                                      <p:tavLst>
                                        <p:tav tm="0">
                                          <p:val>
                                            <p:strVal val="ppt_w"/>
                                          </p:val>
                                        </p:tav>
                                        <p:tav tm="100000">
                                          <p:val>
                                            <p:fltVal val="0"/>
                                          </p:val>
                                        </p:tav>
                                      </p:tavLst>
                                    </p:anim>
                                    <p:anim calcmode="lin" valueType="num">
                                      <p:cBhvr>
                                        <p:cTn id="52" dur="1000"/>
                                        <p:tgtEl>
                                          <p:spTgt spid="10"/>
                                        </p:tgtEl>
                                        <p:attrNameLst>
                                          <p:attrName>ppt_h</p:attrName>
                                        </p:attrNameLst>
                                      </p:cBhvr>
                                      <p:tavLst>
                                        <p:tav tm="0">
                                          <p:val>
                                            <p:strVal val="ppt_h"/>
                                          </p:val>
                                        </p:tav>
                                        <p:tav tm="100000">
                                          <p:val>
                                            <p:fltVal val="0"/>
                                          </p:val>
                                        </p:tav>
                                      </p:tavLst>
                                    </p:anim>
                                    <p:anim calcmode="lin" valueType="num">
                                      <p:cBhvr>
                                        <p:cTn id="53" dur="1000"/>
                                        <p:tgtEl>
                                          <p:spTgt spid="10"/>
                                        </p:tgtEl>
                                        <p:attrNameLst>
                                          <p:attrName>style.rotation</p:attrName>
                                        </p:attrNameLst>
                                      </p:cBhvr>
                                      <p:tavLst>
                                        <p:tav tm="0">
                                          <p:val>
                                            <p:fltVal val="0"/>
                                          </p:val>
                                        </p:tav>
                                        <p:tav tm="100000">
                                          <p:val>
                                            <p:fltVal val="90"/>
                                          </p:val>
                                        </p:tav>
                                      </p:tavLst>
                                    </p:anim>
                                    <p:animEffect transition="out" filter="fade">
                                      <p:cBhvr>
                                        <p:cTn id="54" dur="1000"/>
                                        <p:tgtEl>
                                          <p:spTgt spid="10"/>
                                        </p:tgtEl>
                                      </p:cBhvr>
                                    </p:animEffect>
                                    <p:set>
                                      <p:cBhvr>
                                        <p:cTn id="55" dur="1" fill="hold">
                                          <p:stCondLst>
                                            <p:cond delay="999"/>
                                          </p:stCondLst>
                                        </p:cTn>
                                        <p:tgtEl>
                                          <p:spTgt spid="10"/>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4"/>
                                        </p:tgtEl>
                                        <p:attrNameLst>
                                          <p:attrName>style.visibility</p:attrName>
                                        </p:attrNameLst>
                                      </p:cBhvr>
                                      <p:to>
                                        <p:strVal val="visible"/>
                                      </p:to>
                                    </p:set>
                                    <p:anim calcmode="lin" valueType="num">
                                      <p:cBhvr additive="base">
                                        <p:cTn id="60" dur="500" fill="hold"/>
                                        <p:tgtEl>
                                          <p:spTgt spid="4"/>
                                        </p:tgtEl>
                                        <p:attrNameLst>
                                          <p:attrName>ppt_x</p:attrName>
                                        </p:attrNameLst>
                                      </p:cBhvr>
                                      <p:tavLst>
                                        <p:tav tm="0">
                                          <p:val>
                                            <p:strVal val="#ppt_x"/>
                                          </p:val>
                                        </p:tav>
                                        <p:tav tm="100000">
                                          <p:val>
                                            <p:strVal val="#ppt_x"/>
                                          </p:val>
                                        </p:tav>
                                      </p:tavLst>
                                    </p:anim>
                                    <p:anim calcmode="lin" valueType="num">
                                      <p:cBhvr additive="base">
                                        <p:cTn id="6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1000"/>
                                        <p:tgtEl>
                                          <p:spTgt spid="19"/>
                                        </p:tgtEl>
                                      </p:cBhvr>
                                    </p:animEffect>
                                    <p:anim calcmode="lin" valueType="num">
                                      <p:cBhvr>
                                        <p:cTn id="67" dur="1000" fill="hold"/>
                                        <p:tgtEl>
                                          <p:spTgt spid="19"/>
                                        </p:tgtEl>
                                        <p:attrNameLst>
                                          <p:attrName>ppt_x</p:attrName>
                                        </p:attrNameLst>
                                      </p:cBhvr>
                                      <p:tavLst>
                                        <p:tav tm="0">
                                          <p:val>
                                            <p:strVal val="#ppt_x"/>
                                          </p:val>
                                        </p:tav>
                                        <p:tav tm="100000">
                                          <p:val>
                                            <p:strVal val="#ppt_x"/>
                                          </p:val>
                                        </p:tav>
                                      </p:tavLst>
                                    </p:anim>
                                    <p:anim calcmode="lin" valueType="num">
                                      <p:cBhvr>
                                        <p:cTn id="68" dur="1000" fill="hold"/>
                                        <p:tgtEl>
                                          <p:spTgt spid="19"/>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1000"/>
                                        <p:tgtEl>
                                          <p:spTgt spid="20"/>
                                        </p:tgtEl>
                                      </p:cBhvr>
                                    </p:animEffect>
                                    <p:anim calcmode="lin" valueType="num">
                                      <p:cBhvr>
                                        <p:cTn id="72" dur="1000" fill="hold"/>
                                        <p:tgtEl>
                                          <p:spTgt spid="20"/>
                                        </p:tgtEl>
                                        <p:attrNameLst>
                                          <p:attrName>ppt_x</p:attrName>
                                        </p:attrNameLst>
                                      </p:cBhvr>
                                      <p:tavLst>
                                        <p:tav tm="0">
                                          <p:val>
                                            <p:strVal val="#ppt_x"/>
                                          </p:val>
                                        </p:tav>
                                        <p:tav tm="100000">
                                          <p:val>
                                            <p:strVal val="#ppt_x"/>
                                          </p:val>
                                        </p:tav>
                                      </p:tavLst>
                                    </p:anim>
                                    <p:anim calcmode="lin" valueType="num">
                                      <p:cBhvr>
                                        <p:cTn id="73" dur="1000" fill="hold"/>
                                        <p:tgtEl>
                                          <p:spTgt spid="20"/>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fade">
                                      <p:cBhvr>
                                        <p:cTn id="76" dur="1000"/>
                                        <p:tgtEl>
                                          <p:spTgt spid="5"/>
                                        </p:tgtEl>
                                      </p:cBhvr>
                                    </p:animEffect>
                                    <p:anim calcmode="lin" valueType="num">
                                      <p:cBhvr>
                                        <p:cTn id="77" dur="1000" fill="hold"/>
                                        <p:tgtEl>
                                          <p:spTgt spid="5"/>
                                        </p:tgtEl>
                                        <p:attrNameLst>
                                          <p:attrName>ppt_x</p:attrName>
                                        </p:attrNameLst>
                                      </p:cBhvr>
                                      <p:tavLst>
                                        <p:tav tm="0">
                                          <p:val>
                                            <p:strVal val="#ppt_x"/>
                                          </p:val>
                                        </p:tav>
                                        <p:tav tm="100000">
                                          <p:val>
                                            <p:strVal val="#ppt_x"/>
                                          </p:val>
                                        </p:tav>
                                      </p:tavLst>
                                    </p:anim>
                                    <p:anim calcmode="lin" valueType="num">
                                      <p:cBhvr>
                                        <p:cTn id="7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brick wall">
            <a:hlinkClick r:id="rId3"/>
          </p:cNvPr>
          <p:cNvSpPr>
            <a:spLocks noChangeAspect="1" noChangeArrowheads="1"/>
          </p:cNvSpPr>
          <p:nvPr/>
        </p:nvSpPr>
        <p:spPr bwMode="auto">
          <a:xfrm>
            <a:off x="134938" y="-830263"/>
            <a:ext cx="2619375"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51017"/>
            <a:ext cx="12305210" cy="7487263"/>
          </a:xfrm>
          <a:prstGeom prst="rect">
            <a:avLst/>
          </a:prstGeom>
        </p:spPr>
      </p:pic>
    </p:spTree>
    <p:extLst>
      <p:ext uri="{BB962C8B-B14F-4D97-AF65-F5344CB8AC3E}">
        <p14:creationId xmlns:p14="http://schemas.microsoft.com/office/powerpoint/2010/main" val="1599407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819</TotalTime>
  <Words>695</Words>
  <Application>Microsoft Office PowerPoint</Application>
  <PresentationFormat>Widescreen</PresentationFormat>
  <Paragraphs>49</Paragraphs>
  <Slides>7</Slides>
  <Notes>5</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Suffolk Family Carers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Searle</dc:creator>
  <cp:lastModifiedBy>Humaira Majid</cp:lastModifiedBy>
  <cp:revision>49</cp:revision>
  <dcterms:created xsi:type="dcterms:W3CDTF">2018-12-04T14:05:30Z</dcterms:created>
  <dcterms:modified xsi:type="dcterms:W3CDTF">2020-01-21T12:46:39Z</dcterms:modified>
</cp:coreProperties>
</file>